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1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313" r:id="rId44"/>
    <p:sldId id="310" r:id="rId45"/>
    <p:sldId id="320" r:id="rId46"/>
    <p:sldId id="317" r:id="rId47"/>
    <p:sldId id="321" r:id="rId48"/>
    <p:sldId id="322" r:id="rId49"/>
    <p:sldId id="311" r:id="rId50"/>
    <p:sldId id="314" r:id="rId51"/>
    <p:sldId id="316" r:id="rId52"/>
    <p:sldId id="312" r:id="rId53"/>
    <p:sldId id="315" r:id="rId54"/>
    <p:sldId id="324" r:id="rId55"/>
    <p:sldId id="325" r:id="rId56"/>
    <p:sldId id="329" r:id="rId57"/>
    <p:sldId id="330" r:id="rId58"/>
    <p:sldId id="328" r:id="rId59"/>
    <p:sldId id="327" r:id="rId60"/>
    <p:sldId id="331" r:id="rId61"/>
    <p:sldId id="319" r:id="rId62"/>
    <p:sldId id="361" r:id="rId63"/>
    <p:sldId id="323" r:id="rId64"/>
    <p:sldId id="348" r:id="rId65"/>
    <p:sldId id="349" r:id="rId66"/>
    <p:sldId id="350" r:id="rId67"/>
    <p:sldId id="352" r:id="rId68"/>
    <p:sldId id="353" r:id="rId69"/>
    <p:sldId id="354" r:id="rId70"/>
    <p:sldId id="355" r:id="rId71"/>
    <p:sldId id="360" r:id="rId72"/>
    <p:sldId id="359" r:id="rId73"/>
    <p:sldId id="356" r:id="rId74"/>
    <p:sldId id="351" r:id="rId75"/>
    <p:sldId id="302" r:id="rId76"/>
    <p:sldId id="303" r:id="rId77"/>
    <p:sldId id="366" r:id="rId78"/>
    <p:sldId id="305" r:id="rId79"/>
    <p:sldId id="304" r:id="rId80"/>
    <p:sldId id="367" r:id="rId81"/>
    <p:sldId id="368" r:id="rId82"/>
    <p:sldId id="371" r:id="rId83"/>
    <p:sldId id="372" r:id="rId84"/>
    <p:sldId id="374" r:id="rId85"/>
    <p:sldId id="373" r:id="rId86"/>
    <p:sldId id="375" r:id="rId87"/>
    <p:sldId id="370" r:id="rId88"/>
    <p:sldId id="363" r:id="rId89"/>
    <p:sldId id="376" r:id="rId90"/>
    <p:sldId id="365" r:id="rId91"/>
    <p:sldId id="377" r:id="rId92"/>
    <p:sldId id="383" r:id="rId93"/>
    <p:sldId id="382" r:id="rId94"/>
    <p:sldId id="384" r:id="rId95"/>
    <p:sldId id="380" r:id="rId96"/>
    <p:sldId id="378" r:id="rId97"/>
    <p:sldId id="379" r:id="rId98"/>
    <p:sldId id="306" r:id="rId99"/>
    <p:sldId id="296" r:id="rId10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6" d="100"/>
          <a:sy n="96" d="100"/>
        </p:scale>
        <p:origin x="-20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notesMaster" Target="notesMasters/notesMaster1.xml"/><Relationship Id="rId102" Type="http://schemas.openxmlformats.org/officeDocument/2006/relationships/printerSettings" Target="printerSettings/printerSettings1.bin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7" Type="http://schemas.openxmlformats.org/officeDocument/2006/relationships/image" Target="../media/image113.emf"/><Relationship Id="rId8" Type="http://schemas.openxmlformats.org/officeDocument/2006/relationships/image" Target="../media/image114.emf"/><Relationship Id="rId9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5" Type="http://schemas.openxmlformats.org/officeDocument/2006/relationships/image" Target="../media/image98.emf"/><Relationship Id="rId6" Type="http://schemas.openxmlformats.org/officeDocument/2006/relationships/image" Target="../media/image122.emf"/><Relationship Id="rId7" Type="http://schemas.openxmlformats.org/officeDocument/2006/relationships/image" Target="../media/image123.emf"/><Relationship Id="rId8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4" Type="http://schemas.openxmlformats.org/officeDocument/2006/relationships/image" Target="../media/image70.emf"/><Relationship Id="rId5" Type="http://schemas.openxmlformats.org/officeDocument/2006/relationships/image" Target="../media/image127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8" Type="http://schemas.openxmlformats.org/officeDocument/2006/relationships/image" Target="../media/image130.emf"/><Relationship Id="rId9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4" Type="http://schemas.openxmlformats.org/officeDocument/2006/relationships/image" Target="../media/image133.emf"/><Relationship Id="rId5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9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4" Type="http://schemas.openxmlformats.org/officeDocument/2006/relationships/image" Target="../media/image152.emf"/><Relationship Id="rId5" Type="http://schemas.openxmlformats.org/officeDocument/2006/relationships/image" Target="../media/image153.emf"/><Relationship Id="rId6" Type="http://schemas.openxmlformats.org/officeDocument/2006/relationships/image" Target="../media/image1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4" Type="http://schemas.openxmlformats.org/officeDocument/2006/relationships/image" Target="../media/image1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159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emf"/><Relationship Id="rId3" Type="http://schemas.openxmlformats.org/officeDocument/2006/relationships/image" Target="../media/image16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Relationship Id="rId3" Type="http://schemas.openxmlformats.org/officeDocument/2006/relationships/image" Target="../media/image163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5" Type="http://schemas.openxmlformats.org/officeDocument/2006/relationships/image" Target="../media/image167.emf"/><Relationship Id="rId6" Type="http://schemas.openxmlformats.org/officeDocument/2006/relationships/image" Target="../media/image168.emf"/><Relationship Id="rId7" Type="http://schemas.openxmlformats.org/officeDocument/2006/relationships/image" Target="../media/image169.emf"/><Relationship Id="rId8" Type="http://schemas.openxmlformats.org/officeDocument/2006/relationships/image" Target="../media/image170.emf"/><Relationship Id="rId9" Type="http://schemas.openxmlformats.org/officeDocument/2006/relationships/image" Target="../media/image17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2.emf"/><Relationship Id="rId5" Type="http://schemas.openxmlformats.org/officeDocument/2006/relationships/image" Target="../media/image173.emf"/><Relationship Id="rId6" Type="http://schemas.openxmlformats.org/officeDocument/2006/relationships/image" Target="../media/image174.emf"/><Relationship Id="rId7" Type="http://schemas.openxmlformats.org/officeDocument/2006/relationships/image" Target="../media/image175.emf"/><Relationship Id="rId8" Type="http://schemas.openxmlformats.org/officeDocument/2006/relationships/image" Target="../media/image17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7.emf"/><Relationship Id="rId5" Type="http://schemas.openxmlformats.org/officeDocument/2006/relationships/image" Target="../media/image178.emf"/><Relationship Id="rId6" Type="http://schemas.openxmlformats.org/officeDocument/2006/relationships/image" Target="../media/image179.emf"/><Relationship Id="rId7" Type="http://schemas.openxmlformats.org/officeDocument/2006/relationships/image" Target="../media/image180.emf"/><Relationship Id="rId8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4" Type="http://schemas.openxmlformats.org/officeDocument/2006/relationships/image" Target="../media/image1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4" Type="http://schemas.openxmlformats.org/officeDocument/2006/relationships/image" Target="../media/image183.emf"/><Relationship Id="rId5" Type="http://schemas.openxmlformats.org/officeDocument/2006/relationships/image" Target="../media/image168.emf"/><Relationship Id="rId6" Type="http://schemas.openxmlformats.org/officeDocument/2006/relationships/image" Target="../media/image184.emf"/><Relationship Id="rId7" Type="http://schemas.openxmlformats.org/officeDocument/2006/relationships/image" Target="../media/image185.emf"/><Relationship Id="rId8" Type="http://schemas.openxmlformats.org/officeDocument/2006/relationships/image" Target="../media/image18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4" Type="http://schemas.openxmlformats.org/officeDocument/2006/relationships/image" Target="../media/image1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4" Type="http://schemas.openxmlformats.org/officeDocument/2006/relationships/image" Target="../media/image192.emf"/><Relationship Id="rId5" Type="http://schemas.openxmlformats.org/officeDocument/2006/relationships/image" Target="../media/image1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4" Type="http://schemas.openxmlformats.org/officeDocument/2006/relationships/image" Target="../media/image1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4" Type="http://schemas.openxmlformats.org/officeDocument/2006/relationships/image" Target="../media/image198.emf"/><Relationship Id="rId5" Type="http://schemas.openxmlformats.org/officeDocument/2006/relationships/image" Target="../media/image199.emf"/><Relationship Id="rId6" Type="http://schemas.openxmlformats.org/officeDocument/2006/relationships/image" Target="../media/image200.emf"/><Relationship Id="rId7" Type="http://schemas.openxmlformats.org/officeDocument/2006/relationships/image" Target="../media/image20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19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</a:t>
            </a:r>
            <a:r>
              <a:rPr lang="en-US" sz="2000" dirty="0">
                <a:latin typeface="Times New Roman"/>
                <a:cs typeface="Times New Roman"/>
              </a:rPr>
              <a:t>3.402824 </a:t>
            </a:r>
            <a:r>
              <a:rPr lang="en-US" sz="2000" dirty="0" smtClean="0">
                <a:latin typeface="Times New Roman"/>
                <a:cs typeface="Times New Roman"/>
              </a:rPr>
              <a:t>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2" y="761424"/>
            <a:ext cx="7569200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err="1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987705"/>
            <a:ext cx="5533377" cy="8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7" y="12358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2541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5" y="1303250"/>
            <a:ext cx="6829449" cy="1094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44" y="383122"/>
            <a:ext cx="3280321" cy="721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31" y="1564737"/>
            <a:ext cx="2843802" cy="823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44" y="2934996"/>
            <a:ext cx="3124266" cy="800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531" y="4366163"/>
            <a:ext cx="2724783" cy="2660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240" y="5108095"/>
            <a:ext cx="1192886" cy="6663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8858" y="5108095"/>
            <a:ext cx="1594876" cy="645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419" y="467413"/>
            <a:ext cx="1696870" cy="6184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8562" y="5108095"/>
            <a:ext cx="673541" cy="6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6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more flexible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   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Require 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its’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249292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1300092"/>
            <a:ext cx="3852463" cy="87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6903" y="1005465"/>
            <a:ext cx="308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 likelihood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37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</a:t>
            </a:r>
            <a:r>
              <a:rPr lang="en-US" sz="2000" dirty="0" smtClean="0">
                <a:latin typeface="Times New Roman"/>
                <a:cs typeface="Times New Roman"/>
              </a:rPr>
              <a:t>conditional likelihoods: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sample of configurations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2301986"/>
            <a:ext cx="249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82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88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62" y="1364135"/>
            <a:ext cx="5207190" cy="62104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terms of features we can write the conditional energy as: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4054" y="2038095"/>
            <a:ext cx="3280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for edge parameters/features to indicate the sum is restricted to parameter indices </a:t>
            </a:r>
            <a:r>
              <a:rPr lang="en-US" sz="1600" i="1" dirty="0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, associated with nodes </a:t>
            </a:r>
            <a:r>
              <a:rPr lang="en-US" sz="1600" i="1" dirty="0" smtClean="0">
                <a:latin typeface="Times New Roman"/>
                <a:cs typeface="Times New Roman"/>
              </a:rPr>
              <a:t>j</a:t>
            </a:r>
            <a:r>
              <a:rPr lang="en-US" sz="1600" dirty="0" smtClean="0">
                <a:latin typeface="Times New Roman"/>
                <a:cs typeface="Times New Roman"/>
              </a:rPr>
              <a:t> connected to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2849" y="2156458"/>
            <a:ext cx="1911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Node and parameter indices are the same for node parameters/features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5755395" y="1678291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545160" y="1773501"/>
            <a:ext cx="0" cy="42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555221" y="1799961"/>
            <a:ext cx="228047" cy="382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1" y="4411201"/>
            <a:ext cx="8926994" cy="7523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57487" y="558716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53987" y="558716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7036" y="388553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2904875" y="3945569"/>
            <a:ext cx="460419" cy="27779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>
            <a:off x="6751115" y="323886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050373" y="1747040"/>
            <a:ext cx="1491621" cy="445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9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247" y="1963151"/>
            <a:ext cx="8638024" cy="41549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First identify which nodes are associated with which parameters and store in the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implementation.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Try out the new formula on the first sampled configuration, node 3: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&lt;- 3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#Compute phi for X_1: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Grab the parameters associated with node 3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n2p[[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the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energy: E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(X_1|{\bf X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}_1\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slash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X_3)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%*%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1633" y="232343"/>
            <a:ext cx="7800150" cy="455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. First try out formula 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 for the third node: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8" y="922761"/>
            <a:ext cx="8664477" cy="809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95" y="3386691"/>
            <a:ext cx="4711700" cy="1143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349277" y="1349440"/>
            <a:ext cx="3187999" cy="2870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5400000">
            <a:off x="5536014" y="-1395867"/>
            <a:ext cx="396830" cy="62569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341393" y="1931021"/>
            <a:ext cx="3373194" cy="3559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68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array(0,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),5)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count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j</a:t>
            </a:r>
          </a:p>
          <a:p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    # Feature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ce1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# Feature function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ce2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f0,printQ= 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b. Now try out on all the sampled configurations: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18" y="3278873"/>
            <a:ext cx="4026308" cy="7070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13" y="4186114"/>
            <a:ext cx="1451968" cy="34649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88350" y="4798361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term that survives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27" name="Right Brace 26"/>
          <p:cNvSpPr/>
          <p:nvPr/>
        </p:nvSpPr>
        <p:spPr>
          <a:xfrm rot="5400000">
            <a:off x="3759691" y="4438557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331" y="2677698"/>
            <a:ext cx="3926177" cy="7201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314" y="3628536"/>
            <a:ext cx="3706122" cy="741224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820672" y="394913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656331" y="443426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542" y="5388690"/>
            <a:ext cx="3826366" cy="76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479" y="1895441"/>
            <a:ext cx="4614169" cy="707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158" y="2900907"/>
            <a:ext cx="4589634" cy="709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64" y="3840222"/>
            <a:ext cx="3967852" cy="74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74" y="4885378"/>
            <a:ext cx="4262773" cy="79879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84" y="4587322"/>
            <a:ext cx="1545128" cy="405596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average over states 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232" y="1775832"/>
            <a:ext cx="3045928" cy="6960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3083647"/>
            <a:ext cx="621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happens to these when </a:t>
            </a:r>
            <a:r>
              <a:rPr lang="en-US" dirty="0" err="1" smtClean="0"/>
              <a:t>param</a:t>
            </a:r>
            <a:r>
              <a:rPr lang="en-US" dirty="0" smtClean="0"/>
              <a:t> k is not </a:t>
            </a:r>
            <a:r>
              <a:rPr lang="en-US" dirty="0" err="1" smtClean="0"/>
              <a:t>assoc</a:t>
            </a:r>
            <a:r>
              <a:rPr lang="en-US" dirty="0" smtClean="0"/>
              <a:t> with node </a:t>
            </a:r>
            <a:r>
              <a:rPr lang="en-US" dirty="0" err="1" smtClean="0"/>
              <a:t>i</a:t>
            </a:r>
            <a:r>
              <a:rPr lang="en-US" dirty="0" smtClean="0"/>
              <a:t>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27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845" y="277825"/>
            <a:ext cx="824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do each of these pieces for the gradient of the pseudo-likelihood of an </a:t>
            </a:r>
            <a:r>
              <a:rPr lang="en-US" dirty="0" err="1"/>
              <a:t>I</a:t>
            </a:r>
            <a:r>
              <a:rPr lang="en-US" dirty="0" err="1" smtClean="0"/>
              <a:t>sing</a:t>
            </a:r>
            <a:r>
              <a:rPr lang="en-US" dirty="0" smtClean="0"/>
              <a:t>-like model look like??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010" y="1414702"/>
            <a:ext cx="1260378" cy="300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34347" y="202694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term that survives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4" y="3148200"/>
            <a:ext cx="5707699" cy="932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387" y="4798365"/>
            <a:ext cx="1375717" cy="2933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703" y="4790317"/>
            <a:ext cx="5144503" cy="73791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7754" y="278506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423" y="793296"/>
            <a:ext cx="510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model: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201611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744080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4475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N configurations X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22451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58196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673228"/>
            <a:ext cx="6767096" cy="756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772" y="4968383"/>
            <a:ext cx="4241405" cy="7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84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40544</TotalTime>
  <Words>10085</Words>
  <Application>Microsoft Macintosh PowerPoint</Application>
  <PresentationFormat>On-screen Show (4:3)</PresentationFormat>
  <Paragraphs>1122</Paragraphs>
  <Slides>99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0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342</cp:revision>
  <cp:lastPrinted>2018-06-28T16:12:52Z</cp:lastPrinted>
  <dcterms:created xsi:type="dcterms:W3CDTF">2018-06-02T00:44:21Z</dcterms:created>
  <dcterms:modified xsi:type="dcterms:W3CDTF">2018-07-04T15:21:02Z</dcterms:modified>
</cp:coreProperties>
</file>